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394" r:id="rId2"/>
    <p:sldId id="380" r:id="rId3"/>
    <p:sldId id="429" r:id="rId4"/>
    <p:sldId id="430" r:id="rId5"/>
    <p:sldId id="410" r:id="rId6"/>
    <p:sldId id="433" r:id="rId7"/>
    <p:sldId id="401" r:id="rId8"/>
    <p:sldId id="436" r:id="rId9"/>
    <p:sldId id="403" r:id="rId10"/>
    <p:sldId id="446" r:id="rId11"/>
    <p:sldId id="435" r:id="rId12"/>
    <p:sldId id="432" r:id="rId13"/>
    <p:sldId id="385" r:id="rId14"/>
    <p:sldId id="412" r:id="rId15"/>
    <p:sldId id="400" r:id="rId16"/>
    <p:sldId id="452" r:id="rId17"/>
    <p:sldId id="451" r:id="rId18"/>
    <p:sldId id="426" r:id="rId19"/>
    <p:sldId id="378" r:id="rId20"/>
    <p:sldId id="382" r:id="rId21"/>
    <p:sldId id="384" r:id="rId22"/>
    <p:sldId id="407" r:id="rId23"/>
    <p:sldId id="395" r:id="rId24"/>
    <p:sldId id="448" r:id="rId25"/>
    <p:sldId id="386" r:id="rId26"/>
    <p:sldId id="388" r:id="rId27"/>
    <p:sldId id="416" r:id="rId28"/>
    <p:sldId id="439" r:id="rId29"/>
    <p:sldId id="447" r:id="rId30"/>
    <p:sldId id="417" r:id="rId31"/>
    <p:sldId id="387" r:id="rId32"/>
    <p:sldId id="396" r:id="rId33"/>
    <p:sldId id="399" r:id="rId34"/>
    <p:sldId id="449" r:id="rId35"/>
    <p:sldId id="390" r:id="rId36"/>
    <p:sldId id="406" r:id="rId37"/>
    <p:sldId id="419" r:id="rId38"/>
    <p:sldId id="409" r:id="rId39"/>
    <p:sldId id="450" r:id="rId40"/>
    <p:sldId id="453" r:id="rId41"/>
    <p:sldId id="445" r:id="rId42"/>
    <p:sldId id="393" r:id="rId4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3300"/>
    <a:srgbClr val="039B73"/>
    <a:srgbClr val="B0CA7C"/>
    <a:srgbClr val="6651E1"/>
    <a:srgbClr val="039F37"/>
    <a:srgbClr val="04C492"/>
    <a:srgbClr val="996633"/>
    <a:srgbClr val="C18243"/>
    <a:srgbClr val="F9F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8" autoAdjust="0"/>
    <p:restoredTop sz="99652" autoAdjust="0"/>
  </p:normalViewPr>
  <p:slideViewPr>
    <p:cSldViewPr>
      <p:cViewPr varScale="1">
        <p:scale>
          <a:sx n="70" d="100"/>
          <a:sy n="70" d="100"/>
        </p:scale>
        <p:origin x="67" y="4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339" cy="495772"/>
          </a:xfrm>
          <a:prstGeom prst="rect">
            <a:avLst/>
          </a:prstGeom>
        </p:spPr>
        <p:txBody>
          <a:bodyPr vert="horz" lIns="92184" tIns="46092" rIns="92184" bIns="4609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738" y="2"/>
            <a:ext cx="2945339" cy="495772"/>
          </a:xfrm>
          <a:prstGeom prst="rect">
            <a:avLst/>
          </a:prstGeom>
        </p:spPr>
        <p:txBody>
          <a:bodyPr vert="horz" lIns="92184" tIns="46092" rIns="92184" bIns="46092" rtlCol="0"/>
          <a:lstStyle>
            <a:lvl1pPr algn="r">
              <a:defRPr sz="1200"/>
            </a:lvl1pPr>
          </a:lstStyle>
          <a:p>
            <a:fld id="{372847E0-A60A-417C-897E-9AA226604E6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4" tIns="46092" rIns="92184" bIns="4609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4634"/>
            <a:ext cx="5438781" cy="4466747"/>
          </a:xfrm>
          <a:prstGeom prst="rect">
            <a:avLst/>
          </a:prstGeom>
        </p:spPr>
        <p:txBody>
          <a:bodyPr vert="horz" lIns="92184" tIns="46092" rIns="92184" bIns="4609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269"/>
            <a:ext cx="2945339" cy="495772"/>
          </a:xfrm>
          <a:prstGeom prst="rect">
            <a:avLst/>
          </a:prstGeom>
        </p:spPr>
        <p:txBody>
          <a:bodyPr vert="horz" lIns="92184" tIns="46092" rIns="92184" bIns="4609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738" y="9429269"/>
            <a:ext cx="2945339" cy="495772"/>
          </a:xfrm>
          <a:prstGeom prst="rect">
            <a:avLst/>
          </a:prstGeom>
        </p:spPr>
        <p:txBody>
          <a:bodyPr vert="horz" lIns="92184" tIns="46092" rIns="92184" bIns="46092" rtlCol="0" anchor="b"/>
          <a:lstStyle>
            <a:lvl1pPr algn="r">
              <a:defRPr sz="1200"/>
            </a:lvl1pPr>
          </a:lstStyle>
          <a:p>
            <a:fld id="{18E73816-7B0A-463F-995B-375467625F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68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73816-7B0A-463F-995B-375467625F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81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73816-7B0A-463F-995B-375467625FD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50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6232524"/>
            <a:ext cx="8568952" cy="436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980728"/>
            <a:ext cx="8748464" cy="436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7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AAC10E24-C812-4137-BE25-7B1F83E0EBB4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1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E2E35DDC-3BE7-4B86-8D5A-1D16FDFEC7C0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1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851920" y="3141092"/>
            <a:ext cx="4320480" cy="64794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4"/>
          </p:nvPr>
        </p:nvSpPr>
        <p:spPr>
          <a:xfrm>
            <a:off x="539552" y="2780928"/>
            <a:ext cx="3024336" cy="1296144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75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1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9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Рисунок 16" descr="7-tns-media-research.jpg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731" y="6335005"/>
            <a:ext cx="1403869" cy="31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antar Network.jpg"/>
          <p:cNvPicPr preferRelativeResize="0">
            <a:picLocks noChangeAspect="1"/>
          </p:cNvPicPr>
          <p:nvPr/>
        </p:nvPicPr>
        <p:blipFill>
          <a:blip r:embed="rId3" cstate="print"/>
          <a:srcRect l="4909" t="22751" r="5074" b="10513"/>
          <a:stretch>
            <a:fillRect/>
          </a:stretch>
        </p:blipFill>
        <p:spPr bwMode="auto">
          <a:xfrm>
            <a:off x="914400" y="6427651"/>
            <a:ext cx="19510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0207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party-land-of-delran-nj.com/Portals/25/ballo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089104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30008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Рисунок 16" descr="7-tns-media-research.jpg"/>
          <p:cNvPicPr preferRelativeResize="0"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5731" y="6335005"/>
            <a:ext cx="1403869" cy="31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Kantar Network.jpg"/>
          <p:cNvPicPr preferRelativeResize="0">
            <a:picLocks noChangeAspect="1"/>
          </p:cNvPicPr>
          <p:nvPr/>
        </p:nvPicPr>
        <p:blipFill>
          <a:blip r:embed="rId4" cstate="print"/>
          <a:srcRect l="4909" t="22751" r="5074" b="10513"/>
          <a:stretch>
            <a:fillRect/>
          </a:stretch>
        </p:blipFill>
        <p:spPr bwMode="auto">
          <a:xfrm>
            <a:off x="914400" y="6427651"/>
            <a:ext cx="195103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64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696744" cy="1267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844824"/>
            <a:ext cx="6696744" cy="4251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248400"/>
            <a:ext cx="526976" cy="457200"/>
          </a:xfrm>
          <a:prstGeom prst="rect">
            <a:avLst/>
          </a:prstGeom>
        </p:spPr>
        <p:txBody>
          <a:bodyPr anchor="ctr"/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B80A"/>
                </a:solidFill>
              </a:rPr>
              <a:pPr/>
              <a:t>‹#›</a:t>
            </a:fld>
            <a:endParaRPr lang="ru-RU">
              <a:solidFill>
                <a:srgbClr val="FEB80A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1403648" y="6248400"/>
            <a:ext cx="6697365" cy="4572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749637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L light orange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00" y="245067"/>
            <a:ext cx="80010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SzPct val="190000"/>
              <a:defRPr lang="en-GB" sz="2800" b="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ヒラギノ角ゴ Pro W3" pitchFamily="-110" charset="-128"/>
                <a:cs typeface="Arial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85786" y="857232"/>
            <a:ext cx="8276214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nip Diagonal Corner Rectangle 10"/>
          <p:cNvSpPr/>
          <p:nvPr/>
        </p:nvSpPr>
        <p:spPr>
          <a:xfrm flipH="1">
            <a:off x="71406" y="6286520"/>
            <a:ext cx="8173002" cy="500066"/>
          </a:xfrm>
          <a:prstGeom prst="snip2Diag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100" dirty="0" smtClean="0">
              <a:solidFill>
                <a:prstClr val="black"/>
              </a:solidFill>
            </a:endParaRPr>
          </a:p>
          <a:p>
            <a:pPr algn="ctr"/>
            <a:endParaRPr lang="en-GB" sz="1100" dirty="0" smtClean="0">
              <a:solidFill>
                <a:prstClr val="black"/>
              </a:solidFill>
            </a:endParaRPr>
          </a:p>
        </p:txBody>
      </p:sp>
      <p:pic>
        <p:nvPicPr>
          <p:cNvPr id="18" name="Picture 17" descr="digital green.pn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844" y="214290"/>
            <a:ext cx="714380" cy="720409"/>
          </a:xfrm>
          <a:prstGeom prst="rect">
            <a:avLst/>
          </a:prstGeom>
        </p:spPr>
      </p:pic>
      <p:pic>
        <p:nvPicPr>
          <p:cNvPr id="13" name="Picture 6" descr="logo_vnz_z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24000" y="6228000"/>
            <a:ext cx="700442" cy="5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одержимое 7"/>
          <p:cNvSpPr>
            <a:spLocks noGrp="1"/>
          </p:cNvSpPr>
          <p:nvPr>
            <p:ph sz="quarter" idx="1"/>
          </p:nvPr>
        </p:nvSpPr>
        <p:spPr>
          <a:xfrm>
            <a:off x="827584" y="1153196"/>
            <a:ext cx="7416824" cy="4896544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400">
                <a:latin typeface="+mn-lt"/>
              </a:defRPr>
            </a:lvl1pPr>
            <a:lvl2pPr>
              <a:buFont typeface="Wingdings" pitchFamily="2" charset="2"/>
              <a:buChar char="§"/>
              <a:defRPr sz="2000">
                <a:latin typeface="+mn-lt"/>
              </a:defRPr>
            </a:lvl2pPr>
            <a:lvl3pPr>
              <a:buFont typeface="Wingdings" pitchFamily="2" charset="2"/>
              <a:buChar char="§"/>
              <a:defRPr sz="2000">
                <a:latin typeface="+mn-lt"/>
              </a:defRPr>
            </a:lvl3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827584" y="6235700"/>
            <a:ext cx="7488832" cy="5715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n-lt"/>
                <a:cs typeface="Arial" pitchFamily="34" charset="0"/>
              </a:defRPr>
            </a:lvl1pPr>
            <a:lvl2pPr>
              <a:buNone/>
              <a:defRPr sz="1100"/>
            </a:lvl2pPr>
            <a:lvl3pPr>
              <a:buNone/>
              <a:defRPr sz="105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51520" y="6381328"/>
            <a:ext cx="432048" cy="288032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16" name="Picture 6" descr="logo_v2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2" y="72002"/>
            <a:ext cx="855107" cy="85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200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0788" cy="99060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kumimoji="0" lang="ru-RU" smtClean="0"/>
              <a:t>Образец заголовка</a:t>
            </a:r>
            <a:endParaRPr kumimoji="0"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</p:spTree>
    <p:extLst>
      <p:ext uri="{BB962C8B-B14F-4D97-AF65-F5344CB8AC3E}">
        <p14:creationId xmlns:p14="http://schemas.microsoft.com/office/powerpoint/2010/main" val="28212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/>
          <a:p>
            <a:fld id="{81A29435-A16D-4660-8357-4987692910E5}" type="datetime1">
              <a:rPr lang="ru-RU" smtClean="0">
                <a:solidFill>
                  <a:prstClr val="white"/>
                </a:solidFill>
              </a:rPr>
              <a:t>09.02.2023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16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74606900-FA54-402C-BD14-25E2D96E15FB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186516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C2BE13DA-E828-4DA7-A7D6-603EE31FC38D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245678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41C3C62B-B02C-45D8-885B-7B54DE75F66D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6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23DD6C80-6CF0-4F52-9BDD-EF7130E3FFA2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3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4A6FA51F-E592-4B75-9B3B-5B333F4C0D39}" type="datetime1">
              <a:rPr lang="ru-RU" smtClean="0">
                <a:solidFill>
                  <a:prstClr val="black"/>
                </a:solidFill>
              </a:rPr>
              <a:t>09.02.2023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9315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28F8EB4B-0E92-4299-9592-F99E4407CF25}" type="datetime1">
              <a:rPr lang="ru-RU" smtClean="0">
                <a:solidFill>
                  <a:prstClr val="white"/>
                </a:solidFill>
              </a:rPr>
              <a:t>09.02.2023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01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44000">
              <a:schemeClr val="accent1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859216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11560" y="6381328"/>
            <a:ext cx="5688632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>
              <a:solidFill>
                <a:srgbClr val="4E5B6F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5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30000">
              <a:schemeClr val="accent1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613" y="3501008"/>
            <a:ext cx="9036496" cy="2088232"/>
          </a:xfrm>
        </p:spPr>
        <p:txBody>
          <a:bodyPr anchor="ctr">
            <a:normAutofit/>
          </a:bodyPr>
          <a:lstStyle/>
          <a:p>
            <a:pPr algn="ctr"/>
            <a:r>
              <a:rPr lang="ru-RU" sz="4800" spc="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ОТЧЕТ</a:t>
            </a: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директора ГБУ «</a:t>
            </a:r>
            <a:r>
              <a:rPr lang="ru-RU" sz="24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Жилищник</a:t>
            </a: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района Митино»</a:t>
            </a:r>
            <a:b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на заседании совета депутатов муниципального округа Митино</a:t>
            </a:r>
            <a:r>
              <a:rPr lang="ru-RU" sz="2400" b="1" dirty="0" smtClean="0">
                <a:latin typeface="Calibri" panose="020F0502020204030204" pitchFamily="34" charset="0"/>
              </a:rPr>
              <a:t/>
            </a:r>
            <a:br>
              <a:rPr lang="ru-RU" sz="2400" b="1" dirty="0" smtClean="0">
                <a:latin typeface="Calibri" panose="020F050202020403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Impact" panose="020B0806030902050204" pitchFamily="34" charset="0"/>
              </a:rPr>
              <a:t>за 2022 ГОД</a:t>
            </a:r>
            <a:endParaRPr lang="ru-RU" sz="2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2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599729"/>
            <a:ext cx="4557192" cy="1658541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На производственной базе располагается также собственная аварийная служба, оснащённая необходимыми техникой, оборудованием и аварийным запасом материалов.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1560" y="6356350"/>
            <a:ext cx="8064896" cy="365760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10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9" y="165964"/>
            <a:ext cx="3466307" cy="25997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5964"/>
            <a:ext cx="2985099" cy="2238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30535"/>
            <a:ext cx="3419872" cy="19258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76" y="3728601"/>
            <a:ext cx="2139702" cy="28529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8" y="2599729"/>
            <a:ext cx="2247714" cy="29969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779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990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Выполнение государственного задания и плана финансово-хозяйственной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55648" y="1268760"/>
            <a:ext cx="8712968" cy="52383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dirty="0"/>
              <a:t>Для ГБУ «</a:t>
            </a:r>
            <a:r>
              <a:rPr lang="ru-RU" sz="1800" dirty="0" err="1"/>
              <a:t>Жилищник</a:t>
            </a:r>
            <a:r>
              <a:rPr lang="ru-RU" sz="1800" dirty="0"/>
              <a:t> района Митино» на </a:t>
            </a:r>
            <a:r>
              <a:rPr lang="ru-RU" sz="1800" dirty="0" smtClean="0"/>
              <a:t>2022 </a:t>
            </a:r>
            <a:r>
              <a:rPr lang="ru-RU" sz="1800" dirty="0"/>
              <a:t>год было утверждено государственное задание в сумме </a:t>
            </a:r>
            <a:r>
              <a:rPr lang="ru-RU" sz="1800" b="1" dirty="0"/>
              <a:t>702 806 071,66 </a:t>
            </a:r>
            <a:r>
              <a:rPr lang="ru-RU" sz="1800" dirty="0" smtClean="0"/>
              <a:t>руб.</a:t>
            </a:r>
          </a:p>
          <a:p>
            <a:r>
              <a:rPr lang="ru-RU" sz="1800" dirty="0"/>
              <a:t>Государственное задание учреждением выполнено на </a:t>
            </a:r>
            <a:r>
              <a:rPr lang="ru-RU" sz="1800" b="1" dirty="0"/>
              <a:t>98 %</a:t>
            </a:r>
            <a:r>
              <a:rPr lang="ru-RU" sz="1800" dirty="0"/>
              <a:t>.</a:t>
            </a:r>
          </a:p>
          <a:p>
            <a:r>
              <a:rPr lang="ru-RU" sz="1800" dirty="0"/>
              <a:t>Остаток средств в размере </a:t>
            </a:r>
            <a:r>
              <a:rPr lang="ru-RU" sz="1800" b="1" dirty="0"/>
              <a:t>15</a:t>
            </a:r>
            <a:r>
              <a:rPr lang="ru-RU" sz="1800" dirty="0"/>
              <a:t> млн. </a:t>
            </a:r>
            <a:r>
              <a:rPr lang="ru-RU" sz="1800" b="1" dirty="0"/>
              <a:t>177 </a:t>
            </a:r>
            <a:r>
              <a:rPr lang="ru-RU" sz="1800" dirty="0"/>
              <a:t>тыс. руб. сложился:</a:t>
            </a:r>
          </a:p>
          <a:p>
            <a:r>
              <a:rPr lang="ru-RU" sz="1800" dirty="0"/>
              <a:t>- </a:t>
            </a:r>
            <a:r>
              <a:rPr lang="ru-RU" sz="1800" b="1" dirty="0"/>
              <a:t>3</a:t>
            </a:r>
            <a:r>
              <a:rPr lang="ru-RU" sz="1800" dirty="0"/>
              <a:t> млн. </a:t>
            </a:r>
            <a:r>
              <a:rPr lang="ru-RU" sz="1800" b="1" dirty="0"/>
              <a:t>978</a:t>
            </a:r>
            <a:r>
              <a:rPr lang="ru-RU" sz="1800" dirty="0"/>
              <a:t> тыс. руб. переходящие остатки для выплаты заработной платы в январе за декабрь;</a:t>
            </a:r>
          </a:p>
          <a:p>
            <a:r>
              <a:rPr lang="ru-RU" sz="1800" dirty="0"/>
              <a:t>- </a:t>
            </a:r>
            <a:r>
              <a:rPr lang="ru-RU" sz="1800" b="1" dirty="0"/>
              <a:t>9</a:t>
            </a:r>
            <a:r>
              <a:rPr lang="ru-RU" sz="1800" dirty="0"/>
              <a:t> млн. </a:t>
            </a:r>
            <a:r>
              <a:rPr lang="ru-RU" sz="1800" b="1" dirty="0"/>
              <a:t>142</a:t>
            </a:r>
            <a:r>
              <a:rPr lang="ru-RU" sz="1800" dirty="0"/>
              <a:t> тыс. руб. оплата контрактов за декабрь в январе;</a:t>
            </a:r>
          </a:p>
          <a:p>
            <a:r>
              <a:rPr lang="ru-RU" sz="1800" dirty="0"/>
              <a:t>- </a:t>
            </a:r>
            <a:r>
              <a:rPr lang="ru-RU" sz="1800" b="1" dirty="0"/>
              <a:t>2</a:t>
            </a:r>
            <a:r>
              <a:rPr lang="ru-RU" sz="1800" dirty="0"/>
              <a:t> млн. </a:t>
            </a:r>
            <a:r>
              <a:rPr lang="ru-RU" sz="1800" b="1" dirty="0"/>
              <a:t>057</a:t>
            </a:r>
            <a:r>
              <a:rPr lang="ru-RU" sz="1800" dirty="0"/>
              <a:t> тыс. руб. – экономия от контрактов, подлежащая возврату в бюджет г. Москвы в 2023 году в полном объеме.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362711"/>
            <a:ext cx="2724164" cy="22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4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756320"/>
          </a:xfrm>
        </p:spPr>
        <p:txBody>
          <a:bodyPr>
            <a:normAutofit/>
          </a:bodyPr>
          <a:lstStyle/>
          <a:p>
            <a:r>
              <a:rPr lang="ru-RU" sz="2600" b="1" dirty="0"/>
              <a:t>Работа по содержанию многоквартирных домов.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2371" y="1219746"/>
            <a:ext cx="5904656" cy="3733006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ru-RU" sz="1400" dirty="0"/>
              <a:t>Одним из основных видов деятельности </a:t>
            </a:r>
            <a:r>
              <a:rPr lang="ru-RU" sz="1400" dirty="0" err="1"/>
              <a:t>Жилищника</a:t>
            </a:r>
            <a:r>
              <a:rPr lang="ru-RU" sz="1400" dirty="0"/>
              <a:t> является управление жилищным фондом. Как я уже говорил, в управлении учреждения находится </a:t>
            </a:r>
            <a:r>
              <a:rPr lang="ru-RU" sz="1400" b="1" dirty="0"/>
              <a:t>197</a:t>
            </a:r>
            <a:r>
              <a:rPr lang="ru-RU" sz="1400" dirty="0"/>
              <a:t> многоквартирных домов, в составе которых </a:t>
            </a:r>
            <a:r>
              <a:rPr lang="ru-RU" sz="1400" b="1" dirty="0"/>
              <a:t>767</a:t>
            </a:r>
            <a:r>
              <a:rPr lang="ru-RU" sz="1400" dirty="0"/>
              <a:t> подъездов, </a:t>
            </a:r>
            <a:r>
              <a:rPr lang="ru-RU" sz="1400" b="1" dirty="0"/>
              <a:t>40 138</a:t>
            </a:r>
            <a:r>
              <a:rPr lang="ru-RU" sz="1400" dirty="0"/>
              <a:t> квартир, в которых проживают более </a:t>
            </a:r>
            <a:r>
              <a:rPr lang="ru-RU" sz="1400" b="1" dirty="0"/>
              <a:t>116</a:t>
            </a:r>
            <a:r>
              <a:rPr lang="ru-RU" sz="1400" dirty="0"/>
              <a:t> тыс. человек. 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В рамках текущего содержания МКД, за 2022 год были выполнены следующие работы: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герметизация швов –</a:t>
            </a:r>
            <a:r>
              <a:rPr lang="ru-RU" sz="1400" b="1" dirty="0"/>
              <a:t> 24 025</a:t>
            </a:r>
            <a:r>
              <a:rPr lang="ru-RU" sz="1400" dirty="0"/>
              <a:t> </a:t>
            </a:r>
            <a:r>
              <a:rPr lang="ru-RU" sz="1400" dirty="0" err="1"/>
              <a:t>п.м</a:t>
            </a:r>
            <a:r>
              <a:rPr lang="ru-RU" sz="1400" dirty="0"/>
              <a:t>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ремонт кровли – </a:t>
            </a:r>
            <a:r>
              <a:rPr lang="ru-RU" sz="1400" b="1" dirty="0"/>
              <a:t>5 713 </a:t>
            </a:r>
            <a:r>
              <a:rPr lang="ru-RU" sz="1400" dirty="0" err="1"/>
              <a:t>кв.м</a:t>
            </a:r>
            <a:r>
              <a:rPr lang="ru-RU" sz="1400" dirty="0"/>
              <a:t>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замена светильников – </a:t>
            </a:r>
            <a:r>
              <a:rPr lang="ru-RU" sz="1400" b="1" dirty="0"/>
              <a:t>3000</a:t>
            </a:r>
            <a:r>
              <a:rPr lang="ru-RU" sz="1400" dirty="0"/>
              <a:t> шт.;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изоляция трубопровода – </a:t>
            </a:r>
            <a:r>
              <a:rPr lang="ru-RU" sz="1400" b="1" dirty="0"/>
              <a:t>11 065</a:t>
            </a:r>
            <a:r>
              <a:rPr lang="ru-RU" sz="1400" dirty="0"/>
              <a:t> </a:t>
            </a:r>
            <a:r>
              <a:rPr lang="ru-RU" sz="1400" dirty="0" err="1"/>
              <a:t>п.м</a:t>
            </a:r>
            <a:r>
              <a:rPr lang="ru-RU" sz="1400" dirty="0"/>
              <a:t>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замена остекления – </a:t>
            </a:r>
            <a:r>
              <a:rPr lang="ru-RU" sz="1400" b="1" dirty="0"/>
              <a:t>1 955</a:t>
            </a:r>
            <a:r>
              <a:rPr lang="ru-RU" sz="1400" dirty="0"/>
              <a:t> </a:t>
            </a:r>
            <a:r>
              <a:rPr lang="ru-RU" sz="1400" dirty="0" err="1"/>
              <a:t>кв.м</a:t>
            </a:r>
            <a:r>
              <a:rPr lang="ru-RU" sz="1400" dirty="0"/>
              <a:t>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замена дверных блоков – </a:t>
            </a:r>
            <a:r>
              <a:rPr lang="ru-RU" sz="1400" b="1" dirty="0"/>
              <a:t>46</a:t>
            </a:r>
            <a:r>
              <a:rPr lang="ru-RU" sz="1400" dirty="0"/>
              <a:t> шт.;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замена оконных блоков – </a:t>
            </a:r>
            <a:r>
              <a:rPr lang="ru-RU" sz="1400" b="1" dirty="0"/>
              <a:t>543</a:t>
            </a:r>
            <a:r>
              <a:rPr lang="ru-RU" sz="1400" dirty="0"/>
              <a:t> шт.;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установка и регулировка доводчиков – </a:t>
            </a:r>
            <a:r>
              <a:rPr lang="ru-RU" sz="1400" b="1" dirty="0"/>
              <a:t>618</a:t>
            </a:r>
            <a:r>
              <a:rPr lang="ru-RU" sz="1400" dirty="0"/>
              <a:t> шт.;</a:t>
            </a:r>
          </a:p>
          <a:p>
            <a:pPr marL="0">
              <a:spcBef>
                <a:spcPts val="0"/>
              </a:spcBef>
            </a:pPr>
            <a:r>
              <a:rPr lang="ru-RU" sz="1400" dirty="0"/>
              <a:t>- укладка напольной и настенной плитки в тамбурах и вестибюлях 1-х этажей – </a:t>
            </a:r>
            <a:r>
              <a:rPr lang="ru-RU" sz="1400" b="1" dirty="0"/>
              <a:t>512</a:t>
            </a:r>
            <a:r>
              <a:rPr lang="ru-RU" sz="1400" dirty="0"/>
              <a:t>м</a:t>
            </a:r>
            <a:r>
              <a:rPr lang="ru-RU" sz="1400" baseline="30000" dirty="0"/>
              <a:t>2</a:t>
            </a:r>
            <a:endParaRPr lang="ru-RU" sz="1400" dirty="0"/>
          </a:p>
          <a:p>
            <a:pPr marL="0">
              <a:spcBef>
                <a:spcPts val="0"/>
              </a:spcBef>
            </a:pPr>
            <a:r>
              <a:rPr lang="ru-RU" sz="1400" dirty="0"/>
              <a:t>и прочие работы по текущему содержанию и эксплуатации МКД.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52" y="1496194"/>
            <a:ext cx="2575173" cy="34335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86745" y="5301208"/>
            <a:ext cx="82791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 2022 год на диспетчерскую службу поступило </a:t>
            </a:r>
            <a:r>
              <a:rPr lang="ru-RU" sz="1600" b="1" dirty="0"/>
              <a:t>31 204</a:t>
            </a:r>
            <a:r>
              <a:rPr lang="ru-RU" sz="1600" dirty="0"/>
              <a:t> </a:t>
            </a:r>
            <a:r>
              <a:rPr lang="ru-RU" sz="1600" dirty="0" smtClean="0"/>
              <a:t>заявок </a:t>
            </a:r>
            <a:r>
              <a:rPr lang="ru-RU" sz="1600" dirty="0"/>
              <a:t>от жителей (на </a:t>
            </a:r>
            <a:r>
              <a:rPr lang="ru-RU" sz="1600" b="1" dirty="0" smtClean="0"/>
              <a:t>8,5%</a:t>
            </a:r>
            <a:r>
              <a:rPr lang="ru-RU" sz="1600" dirty="0" smtClean="0"/>
              <a:t> </a:t>
            </a:r>
            <a:r>
              <a:rPr lang="ru-RU" sz="1600" dirty="0"/>
              <a:t>меньше, чем в 2021 году). Основные виды работ были по электрике –</a:t>
            </a:r>
            <a:r>
              <a:rPr lang="ru-RU" sz="1600" b="1" dirty="0"/>
              <a:t>7182 </a:t>
            </a:r>
            <a:r>
              <a:rPr lang="ru-RU" sz="1600" dirty="0"/>
              <a:t>заявок, по сантехнике – </a:t>
            </a:r>
            <a:r>
              <a:rPr lang="ru-RU" sz="1600" b="1" dirty="0"/>
              <a:t>7821 </a:t>
            </a:r>
            <a:r>
              <a:rPr lang="ru-RU" sz="1600" dirty="0"/>
              <a:t>заявок и плотницкие работы – </a:t>
            </a:r>
            <a:r>
              <a:rPr lang="ru-RU" sz="1600" b="1" dirty="0"/>
              <a:t>1 512</a:t>
            </a:r>
            <a:r>
              <a:rPr lang="ru-RU" sz="1600" dirty="0"/>
              <a:t> заявок. Все заявки выполнены качественно и в срок.</a:t>
            </a:r>
          </a:p>
        </p:txBody>
      </p:sp>
    </p:spTree>
    <p:extLst>
      <p:ext uri="{BB962C8B-B14F-4D97-AF65-F5344CB8AC3E}">
        <p14:creationId xmlns:p14="http://schemas.microsoft.com/office/powerpoint/2010/main" val="87107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57" y="625359"/>
            <a:ext cx="8134494" cy="504056"/>
          </a:xfrm>
        </p:spPr>
        <p:txBody>
          <a:bodyPr anchor="ctr"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Содержание и уборка территории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12648" y="1340768"/>
            <a:ext cx="7973103" cy="851607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ГБУ «</a:t>
            </a:r>
            <a:r>
              <a:rPr lang="ru-RU" sz="1800" dirty="0" err="1" smtClean="0">
                <a:solidFill>
                  <a:schemeClr val="tx1"/>
                </a:solidFill>
                <a:latin typeface="+mj-lt"/>
              </a:rPr>
              <a:t>Жилищник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 района Митино» в 2022 году обслуживал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62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 дворовых территорий и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45 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объектов дорожного хозяйства 3 и 5 категорий.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13</a:t>
            </a:fld>
            <a:endParaRPr lang="ru-RU" dirty="0"/>
          </a:p>
        </p:txBody>
      </p:sp>
      <p:sp>
        <p:nvSpPr>
          <p:cNvPr id="7" name="AutoShape 2" descr="blob:https://web.whatsapp.com/bfccd5b7-9d58-47b1-983f-409bd63d996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C:\Users\Дмитрий\Desktop\ГБУ ЖИЛИЩНИК\Уборка снега СММ\вывоз  Генерала Белобородова 16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43662"/>
            <a:ext cx="5068188" cy="31895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митрий\Desktop\ГБУ ЖИЛИЩНИК\Уборка снега СММ\на об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43662"/>
            <a:ext cx="2945085" cy="31895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8700" y="966243"/>
            <a:ext cx="4176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Уборка </a:t>
            </a:r>
            <a:r>
              <a:rPr lang="ru-RU" b="1" dirty="0">
                <a:cs typeface="Times New Roman" panose="02020603050405020304" pitchFamily="18" charset="0"/>
              </a:rPr>
              <a:t>дворовых </a:t>
            </a:r>
            <a:r>
              <a:rPr lang="ru-RU" b="1" dirty="0" smtClean="0">
                <a:cs typeface="Times New Roman" panose="02020603050405020304" pitchFamily="18" charset="0"/>
              </a:rPr>
              <a:t>территорий: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cs typeface="Times New Roman" panose="02020603050405020304" pitchFamily="18" charset="0"/>
              </a:rPr>
              <a:t>309 </a:t>
            </a:r>
            <a:r>
              <a:rPr lang="ru-RU" dirty="0" smtClean="0">
                <a:cs typeface="Times New Roman" panose="02020603050405020304" pitchFamily="18" charset="0"/>
              </a:rPr>
              <a:t>дворников, </a:t>
            </a:r>
            <a:endParaRPr lang="ru-RU" dirty="0"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cs typeface="Times New Roman" panose="02020603050405020304" pitchFamily="18" charset="0"/>
              </a:rPr>
              <a:t>194 </a:t>
            </a:r>
            <a:r>
              <a:rPr lang="ru-RU" dirty="0" smtClean="0">
                <a:cs typeface="Times New Roman" panose="02020603050405020304" pitchFamily="18" charset="0"/>
              </a:rPr>
              <a:t>ед. средств </a:t>
            </a:r>
            <a:r>
              <a:rPr lang="ru-RU" dirty="0">
                <a:cs typeface="Times New Roman" panose="02020603050405020304" pitchFamily="18" charset="0"/>
              </a:rPr>
              <a:t>малой </a:t>
            </a:r>
            <a:r>
              <a:rPr lang="ru-RU" dirty="0" smtClean="0">
                <a:cs typeface="Times New Roman" panose="02020603050405020304" pitchFamily="18" charset="0"/>
              </a:rPr>
              <a:t>механизации,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-   </a:t>
            </a:r>
            <a:r>
              <a:rPr lang="ru-RU" b="1" dirty="0" smtClean="0">
                <a:cs typeface="Times New Roman" panose="02020603050405020304" pitchFamily="18" charset="0"/>
              </a:rPr>
              <a:t>25 </a:t>
            </a:r>
            <a:r>
              <a:rPr lang="ru-RU" dirty="0" smtClean="0">
                <a:cs typeface="Times New Roman" panose="02020603050405020304" pitchFamily="18" charset="0"/>
              </a:rPr>
              <a:t>единиц </a:t>
            </a:r>
            <a:r>
              <a:rPr lang="ru-RU" dirty="0">
                <a:cs typeface="Times New Roman" panose="02020603050405020304" pitchFamily="18" charset="0"/>
              </a:rPr>
              <a:t>транспортных средств.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963292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Уборка ОДХ: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cs typeface="Times New Roman" panose="02020603050405020304" pitchFamily="18" charset="0"/>
              </a:rPr>
              <a:t>32 </a:t>
            </a:r>
            <a:r>
              <a:rPr lang="ru-RU" dirty="0" smtClean="0">
                <a:cs typeface="Times New Roman" panose="02020603050405020304" pitchFamily="18" charset="0"/>
              </a:rPr>
              <a:t>человека,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cs typeface="Times New Roman" panose="02020603050405020304" pitchFamily="18" charset="0"/>
              </a:rPr>
              <a:t>20</a:t>
            </a:r>
            <a:r>
              <a:rPr lang="ru-RU" dirty="0" smtClean="0">
                <a:cs typeface="Times New Roman" panose="02020603050405020304" pitchFamily="18" charset="0"/>
              </a:rPr>
              <a:t> единиц </a:t>
            </a:r>
            <a:r>
              <a:rPr lang="ru-RU" dirty="0">
                <a:cs typeface="Times New Roman" panose="02020603050405020304" pitchFamily="18" charset="0"/>
              </a:rPr>
              <a:t>транспортных средств.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7132"/>
            <a:ext cx="8363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ea typeface="+mj-ea"/>
                <a:cs typeface="+mj-cs"/>
              </a:rPr>
              <a:t>Содержание и уборка территории</a:t>
            </a:r>
            <a:endParaRPr lang="ru-RU" dirty="0"/>
          </a:p>
        </p:txBody>
      </p:sp>
      <p:pic>
        <p:nvPicPr>
          <p:cNvPr id="12" name="Picture 2" descr="C:\Users\Дмитрий\Desktop\ГБУ ЖИЛИЩНИК\Уборка снега СММ\Ц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20089"/>
          <a:stretch/>
        </p:blipFill>
        <p:spPr bwMode="auto">
          <a:xfrm>
            <a:off x="5436096" y="2977537"/>
            <a:ext cx="3213898" cy="35036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Дмитрий\Desktop\ГБУ ЖИЛИЩНИК\Уборка снега СММ\Муравская 42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2682"/>
            <a:ext cx="4392488" cy="35036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1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1814" y="447937"/>
            <a:ext cx="6578101" cy="4706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Благоустройство</a:t>
            </a:r>
            <a:r>
              <a:rPr lang="ru-RU" sz="2800" b="1" dirty="0" smtClean="0">
                <a:solidFill>
                  <a:schemeClr val="tx1"/>
                </a:solidFill>
              </a:rPr>
              <a:t> дворовых территорий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416018" y="989012"/>
            <a:ext cx="8311963" cy="6658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В рамках выполнения постановления Правительства Москвы от 26 декабря 2012 года </a:t>
            </a:r>
            <a:r>
              <a:rPr lang="en-US" sz="1400" dirty="0">
                <a:solidFill>
                  <a:schemeClr val="tx1"/>
                </a:solidFill>
              </a:rPr>
              <a:t>N</a:t>
            </a:r>
            <a:r>
              <a:rPr lang="ru-RU" sz="1400" dirty="0">
                <a:solidFill>
                  <a:schemeClr val="tx1"/>
                </a:solidFill>
              </a:rPr>
              <a:t> 849-ПП «О стимулировании управ районов города Москвы» в 2022 году было проведено благоустройство </a:t>
            </a:r>
            <a:r>
              <a:rPr lang="ru-RU" sz="1400" b="1" dirty="0">
                <a:solidFill>
                  <a:schemeClr val="tx1"/>
                </a:solidFill>
              </a:rPr>
              <a:t>22</a:t>
            </a:r>
            <a:r>
              <a:rPr lang="ru-RU" sz="1400" dirty="0">
                <a:solidFill>
                  <a:schemeClr val="tx1"/>
                </a:solidFill>
              </a:rPr>
              <a:t> дворовых территории, из них комплексное благоустройство </a:t>
            </a:r>
            <a:r>
              <a:rPr lang="ru-RU" sz="1400" b="1" dirty="0">
                <a:solidFill>
                  <a:schemeClr val="tx1"/>
                </a:solidFill>
              </a:rPr>
              <a:t>8</a:t>
            </a:r>
            <a:r>
              <a:rPr lang="ru-RU" sz="1400" dirty="0">
                <a:solidFill>
                  <a:schemeClr val="tx1"/>
                </a:solidFill>
              </a:rPr>
              <a:t> дворовых </a:t>
            </a:r>
            <a:r>
              <a:rPr lang="ru-RU" sz="1400" dirty="0" smtClean="0">
                <a:solidFill>
                  <a:schemeClr val="tx1"/>
                </a:solidFill>
              </a:rPr>
              <a:t>территорий</a:t>
            </a:r>
            <a:r>
              <a:rPr lang="ru-RU" sz="1400" b="1" dirty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18107" y="3040720"/>
            <a:ext cx="3008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Генерала Белобородова ул., д.24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5619" y="3053448"/>
            <a:ext cx="3244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Генерала Белобородова ул., д.35 к.2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41463" y="3045026"/>
            <a:ext cx="30229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Генерала Белобородова ул., д.37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6308" y="4642994"/>
            <a:ext cx="26969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Барышиха ул. 25 к.5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1608" y="4642993"/>
            <a:ext cx="2301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Барышиха ул. 25 к.2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74489" y="4630004"/>
            <a:ext cx="20620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Барышиха ул. 8 к.1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20408" y="6386254"/>
            <a:ext cx="2416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Барышиха ул. 33 к.1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14131" y="6381635"/>
            <a:ext cx="2382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/>
              <a:t>Пятницкое шоссе д.8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0"/>
          <a:stretch/>
        </p:blipFill>
        <p:spPr>
          <a:xfrm>
            <a:off x="6749065" y="3406006"/>
            <a:ext cx="1681807" cy="12503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3429152"/>
            <a:ext cx="1706383" cy="12300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3"/>
          <a:stretch/>
        </p:blipFill>
        <p:spPr>
          <a:xfrm>
            <a:off x="6708976" y="1784198"/>
            <a:ext cx="1721896" cy="126082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069350"/>
            <a:ext cx="1617533" cy="12131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97" y="1787565"/>
            <a:ext cx="1786919" cy="12633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069350"/>
            <a:ext cx="1646679" cy="11906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10637"/>
          <a:stretch/>
        </p:blipFill>
        <p:spPr>
          <a:xfrm>
            <a:off x="3755163" y="3464937"/>
            <a:ext cx="1893586" cy="121123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42" y="1781635"/>
            <a:ext cx="1690009" cy="126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83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1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1814" y="447937"/>
            <a:ext cx="6578101" cy="4706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Ремонт АБП «большими картами»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416018" y="890056"/>
            <a:ext cx="8311963" cy="6658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Дополнительно выполнен ремонт асфальтобетонного покрытия с полной заменой бортового камня на </a:t>
            </a:r>
            <a:r>
              <a:rPr lang="ru-RU" sz="1400" b="1" dirty="0">
                <a:solidFill>
                  <a:schemeClr val="tx1"/>
                </a:solidFill>
              </a:rPr>
              <a:t>14</a:t>
            </a:r>
            <a:r>
              <a:rPr lang="ru-RU" sz="1400" dirty="0">
                <a:solidFill>
                  <a:schemeClr val="tx1"/>
                </a:solidFill>
              </a:rPr>
              <a:t> дворовых территориях на площади </a:t>
            </a:r>
            <a:r>
              <a:rPr lang="ru-RU" sz="1400" b="1" dirty="0">
                <a:solidFill>
                  <a:schemeClr val="tx1"/>
                </a:solidFill>
              </a:rPr>
              <a:t>28,3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га.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700808"/>
            <a:ext cx="9144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5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1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1814" y="447937"/>
            <a:ext cx="6578101" cy="4706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Благоустройство знаковых объектов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416018" y="918606"/>
            <a:ext cx="8311963" cy="66582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</a:rPr>
              <a:t>Также в рамках программы «Развитие городской среды» на территории района благоустроено </a:t>
            </a:r>
            <a:r>
              <a:rPr lang="ru-RU" sz="1400" b="1" dirty="0">
                <a:solidFill>
                  <a:schemeClr val="tx1"/>
                </a:solidFill>
              </a:rPr>
              <a:t>3</a:t>
            </a:r>
            <a:r>
              <a:rPr lang="ru-RU" sz="1400" dirty="0">
                <a:solidFill>
                  <a:schemeClr val="tx1"/>
                </a:solidFill>
              </a:rPr>
              <a:t> знаковых объекта, общей площадью </a:t>
            </a:r>
            <a:r>
              <a:rPr lang="ru-RU" sz="1400" b="1" dirty="0">
                <a:solidFill>
                  <a:schemeClr val="tx1"/>
                </a:solidFill>
              </a:rPr>
              <a:t>9,6</a:t>
            </a:r>
            <a:r>
              <a:rPr lang="ru-RU" sz="1400" dirty="0">
                <a:solidFill>
                  <a:schemeClr val="tx1"/>
                </a:solidFill>
              </a:rPr>
              <a:t> га, стоимостью </a:t>
            </a:r>
            <a:r>
              <a:rPr lang="ru-RU" sz="1400" b="1" dirty="0">
                <a:solidFill>
                  <a:schemeClr val="tx1"/>
                </a:solidFill>
              </a:rPr>
              <a:t>417,7</a:t>
            </a:r>
            <a:r>
              <a:rPr lang="ru-RU" sz="1400" dirty="0">
                <a:solidFill>
                  <a:schemeClr val="tx1"/>
                </a:solidFill>
              </a:rPr>
              <a:t> млн. рублей.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1584433"/>
            <a:ext cx="9144000" cy="51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1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384329" y="188640"/>
            <a:ext cx="8363272" cy="6480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/>
              <a:t>Катки с естественным и искусственным льдом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329" y="692696"/>
            <a:ext cx="8363272" cy="1477328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500" dirty="0"/>
              <a:t>На подведомственной ГБУ «</a:t>
            </a:r>
            <a:r>
              <a:rPr lang="ru-RU" sz="1500" dirty="0" err="1"/>
              <a:t>Жилищник</a:t>
            </a:r>
            <a:r>
              <a:rPr lang="ru-RU" sz="1500" dirty="0"/>
              <a:t> района Митино» территории расположено 11 катков с естественным льдом (на дворовых территориях) и 1 каток с искусственным по адресу: </a:t>
            </a:r>
            <a:r>
              <a:rPr lang="ru-RU" sz="1500" dirty="0" err="1"/>
              <a:t>Барышиха</a:t>
            </a:r>
            <a:r>
              <a:rPr lang="ru-RU" sz="1500" dirty="0"/>
              <a:t> ул., 33, вл. 1. Все катки и прилегающая инфраструктура находятся в удовлетворительном санитарно-техническом состоянии и готовы к приему посетителей в зимнем периоде. Хочется дополнительно отметить, что все катки пользуются огромным спросом у жителей района.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4" y="2278685"/>
            <a:ext cx="8568952" cy="44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4806" y="452736"/>
            <a:ext cx="807524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Работы в рамках текущей эксплуатации и озеленения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  <a:effectLst>
            <a:softEdge rad="63500"/>
          </a:effectLst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19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1053" t="23347" r="18070" b="23632"/>
          <a:stretch/>
        </p:blipFill>
        <p:spPr>
          <a:xfrm>
            <a:off x="445575" y="1196752"/>
            <a:ext cx="2587791" cy="3696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0074" t="22643" r="16555" b="20863"/>
          <a:stretch/>
        </p:blipFill>
        <p:spPr>
          <a:xfrm>
            <a:off x="3331818" y="1196752"/>
            <a:ext cx="2718774" cy="3696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3418" t="22460" r="20010" b="25846"/>
          <a:stretch/>
        </p:blipFill>
        <p:spPr>
          <a:xfrm>
            <a:off x="6344906" y="1196752"/>
            <a:ext cx="2403558" cy="36968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2443" y="4977746"/>
            <a:ext cx="8363272" cy="1477328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500" dirty="0"/>
              <a:t>Проведены работы по ремонту 187 000 м2 газонов. </a:t>
            </a:r>
          </a:p>
          <a:p>
            <a:pPr algn="just"/>
            <a:r>
              <a:rPr lang="ru-RU" sz="1500" dirty="0"/>
              <a:t>Выполнена санитарная и формовочная обрезка около 1 877 деревьев (удаление усыхающих ветвей, поднятие штамба). </a:t>
            </a:r>
          </a:p>
          <a:p>
            <a:pPr algn="just"/>
            <a:r>
              <a:rPr lang="ru-RU" sz="1500" dirty="0"/>
              <a:t>Проведены работы по неоднократной подстрижке кустарника в виде живой изгороди более 21 600 </a:t>
            </a:r>
            <a:r>
              <a:rPr lang="ru-RU" sz="1500" dirty="0" err="1"/>
              <a:t>м.п</a:t>
            </a:r>
            <a:r>
              <a:rPr lang="ru-RU" sz="1500" dirty="0"/>
              <a:t>.</a:t>
            </a:r>
          </a:p>
          <a:p>
            <a:pPr algn="just"/>
            <a:r>
              <a:rPr lang="ru-RU" sz="1500" dirty="0"/>
              <a:t>Проведены работы по удалению 193 сухостойных и аварийных деревьев.</a:t>
            </a:r>
          </a:p>
        </p:txBody>
      </p:sp>
    </p:spTree>
    <p:extLst>
      <p:ext uri="{BB962C8B-B14F-4D97-AF65-F5344CB8AC3E}">
        <p14:creationId xmlns:p14="http://schemas.microsoft.com/office/powerpoint/2010/main" val="34565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Общая информация</a:t>
            </a:r>
            <a:endParaRPr lang="ru-RU" sz="28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5159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Государственное бюджетное учреждение города Москвы «</a:t>
            </a:r>
            <a:r>
              <a:rPr lang="ru-RU" dirty="0" err="1"/>
              <a:t>Жилищник</a:t>
            </a:r>
            <a:r>
              <a:rPr lang="ru-RU" dirty="0"/>
              <a:t> района Митино», создано 14 ноября 2014 года на базе ГУП ДЕЗ района «Митино» и ГКУ «ИС района Митино» в порядке реорганизации на основании постановления Правительства Москвы от 14 марта 2013 г. № 146-ПП «О проведении эксперимента по оптимизации деятельности отдельных государственных учреждений города Москвы и государственных унитарных предприятий города Москвы, осуществляющих деятельность в сфере городского хозяйства города Москвы».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467544" y="6356350"/>
            <a:ext cx="8280920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>
                <a:solidFill>
                  <a:schemeClr val="tx1"/>
                </a:solidFill>
              </a:rPr>
              <a:pPr algn="r"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476755"/>
            <a:ext cx="8352928" cy="713451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Благоустройство </a:t>
            </a:r>
            <a:r>
              <a:rPr lang="ru-RU" sz="2200" dirty="0">
                <a:solidFill>
                  <a:schemeClr val="tx1"/>
                </a:solidFill>
                <a:cs typeface="Times New Roman" panose="02020603050405020304" pitchFamily="18" charset="0"/>
              </a:rPr>
              <a:t>территорий образовательных учреждений</a:t>
            </a:r>
            <a:endParaRPr lang="ru-RU" sz="2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2996322" y="6457698"/>
            <a:ext cx="5752142" cy="264412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20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5472" y="1360987"/>
            <a:ext cx="8312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2022 году выполнены работы по благоустройству 5 объектов образования (4 детских сада и 1 школа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2348880"/>
            <a:ext cx="8604448" cy="37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8165" y="332656"/>
            <a:ext cx="5580112" cy="718068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b="1" dirty="0">
                <a:latin typeface="+mn-lt"/>
                <a:cs typeface="Times New Roman" panose="02020603050405020304" pitchFamily="18" charset="0"/>
              </a:rPr>
              <a:t>Ремонт подъездов в жилых 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домах</a:t>
            </a:r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467545" y="5834869"/>
            <a:ext cx="8651392" cy="792162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проведён косметический ремонт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 многоквартирных домах, находящихся в управлении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050724"/>
            <a:ext cx="2304256" cy="1728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04715"/>
            <a:ext cx="2247714" cy="29969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6" y="1024101"/>
            <a:ext cx="1938488" cy="25846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60" y="2708920"/>
            <a:ext cx="2290906" cy="30545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21" y="1050724"/>
            <a:ext cx="2534984" cy="411774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775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Объединённая диспетчерская служба</a:t>
            </a:r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132856"/>
            <a:ext cx="3852222" cy="37583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Диспетчерское обслуживание жилого фонда осуществляют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ОДС. Все ОДС укомплектованы обученным и аттестованным персоналом. Имеется аварийный запас материалов в соответствии с требованиями Регламента аварийно-технического обслуживания систем инженерного оборудования жилых и общественных зданий в г. Москве.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467544" y="6356350"/>
            <a:ext cx="8280920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22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38" y="1022846"/>
            <a:ext cx="4234886" cy="56465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09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5169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текущий ремонт оборудования для маломобильных граждан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161684"/>
            <a:ext cx="3477135" cy="515772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 рамках действующей программы «Доступная среда» в подъездах устанавливаются подъёмные платформы для инвалидов. Всего в эксплуатации ГБУ «</a:t>
            </a:r>
            <a:r>
              <a:rPr lang="ru-RU" sz="1800" dirty="0" err="1">
                <a:solidFill>
                  <a:schemeClr val="tx1"/>
                </a:solidFill>
              </a:rPr>
              <a:t>Жилищник</a:t>
            </a:r>
            <a:r>
              <a:rPr lang="ru-RU" sz="1800" dirty="0">
                <a:solidFill>
                  <a:schemeClr val="tx1"/>
                </a:solidFill>
              </a:rPr>
              <a:t> района Митино» </a:t>
            </a:r>
            <a:r>
              <a:rPr lang="ru-RU" sz="1800" b="1" dirty="0">
                <a:solidFill>
                  <a:schemeClr val="tx1"/>
                </a:solidFill>
              </a:rPr>
              <a:t>81</a:t>
            </a:r>
            <a:r>
              <a:rPr lang="ru-RU" sz="1800" dirty="0">
                <a:solidFill>
                  <a:schemeClr val="tx1"/>
                </a:solidFill>
              </a:rPr>
              <a:t> подъёмных платформ. Все находятся в исправном состоянии и обслуживаются в соответствии с регламентом специализированной организацией ООО «Энергия-М».</a:t>
            </a:r>
          </a:p>
          <a:p>
            <a:r>
              <a:rPr lang="ru-RU" sz="1800" dirty="0">
                <a:solidFill>
                  <a:schemeClr val="tx1"/>
                </a:solidFill>
              </a:rPr>
              <a:t>В 2022 году на входных группах жилых домов установлено </a:t>
            </a:r>
            <a:r>
              <a:rPr lang="ru-RU" sz="1800" b="1" dirty="0">
                <a:solidFill>
                  <a:schemeClr val="tx1"/>
                </a:solidFill>
              </a:rPr>
              <a:t>18</a:t>
            </a:r>
            <a:r>
              <a:rPr lang="ru-RU" sz="1800" dirty="0">
                <a:solidFill>
                  <a:schemeClr val="tx1"/>
                </a:solidFill>
              </a:rPr>
              <a:t> пандусов (внутри и снаружи подъездов).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1683"/>
            <a:ext cx="3968739" cy="529165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05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9" y="1157123"/>
            <a:ext cx="2395193" cy="31935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68" y="2910421"/>
            <a:ext cx="2395193" cy="31935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0767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квартир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ВОВ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846513" y="6290354"/>
            <a:ext cx="8301671" cy="497752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10.09.2021г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ремонт 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квартирах завершен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42" y="1147177"/>
            <a:ext cx="2395193" cy="31935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0368"/>
            <a:ext cx="2395193" cy="31935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1246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660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Подготовка жилого фонда и прочих объектов к эксплуатации в отопительный период </a:t>
            </a:r>
            <a:r>
              <a:rPr lang="ru-RU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2021-2022г.г</a:t>
            </a:r>
            <a:r>
              <a:rPr 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33911" y="1107842"/>
            <a:ext cx="8493290" cy="33123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В летний период </a:t>
            </a:r>
            <a:r>
              <a:rPr lang="ru-RU" sz="1800" dirty="0" smtClean="0">
                <a:solidFill>
                  <a:schemeClr val="tx1"/>
                </a:solidFill>
              </a:rPr>
              <a:t>2022г</a:t>
            </a:r>
            <a:r>
              <a:rPr lang="ru-RU" sz="1800" dirty="0">
                <a:solidFill>
                  <a:schemeClr val="tx1"/>
                </a:solidFill>
              </a:rPr>
              <a:t>. подготовлены и сданы к эксплуатации в отопительный период 2022-2023г.г. </a:t>
            </a:r>
            <a:r>
              <a:rPr lang="ru-RU" sz="1800" b="1" dirty="0">
                <a:solidFill>
                  <a:schemeClr val="tx1"/>
                </a:solidFill>
              </a:rPr>
              <a:t>197 жилых дома и 3 социальных дома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В ходе подготовки выполнены следующие виды работ: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- замена неисправной запорной арматуры системы ЦО, ГВС,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- замена неисправных трубопроводов ЦО, ГВС,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- замена контрольно-измерительных приборов на элеваторных узлах,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- замена неисправной тепловой изоляции трубопроводов ЦО, ГВС,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</a:rPr>
              <a:t>- приведение в порядок чердачных и подвальных помещений с ремонтом переходных мостиков, напольной стяжки, осветительной арматуры, входов в подвальные помещения, гидроизоляцией тепловых вводов.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72" y="4078447"/>
            <a:ext cx="4558376" cy="25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851694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онтроль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состоянием подвалов,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чердаков,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домовладений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18356" y="4643265"/>
            <a:ext cx="8424936" cy="1713086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жилом фонде района, находящемся на обслуживании ГБУ «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Митино»,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767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подъездов.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они закрыты на домофоны и запирающие устройства.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сотрудниками ГБУ осуществляется проверка и опечатка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чердачных и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подвальных помещений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Сигнализация о вскрытии каждого технического помещения выведена на пульт ОДС.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20189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26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85022"/>
            <a:ext cx="2530624" cy="33741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86712"/>
            <a:ext cx="1897967" cy="33741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91" y="1186712"/>
            <a:ext cx="1897018" cy="33724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7035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8" y="514101"/>
            <a:ext cx="8443664" cy="52231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>
                <a:solidFill>
                  <a:prstClr val="black"/>
                </a:solidFill>
              </a:rPr>
              <a:pPr algn="r"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478832" y="1137280"/>
            <a:ext cx="8371656" cy="216024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/>
              <a:t>На основании распоряжения Префектуры Северо-Западного административного округа №276-рп от 10.10.2016г., ГБУ «</a:t>
            </a:r>
            <a:r>
              <a:rPr lang="ru-RU" sz="1800" dirty="0" err="1"/>
              <a:t>Жилищник</a:t>
            </a:r>
            <a:r>
              <a:rPr lang="ru-RU" sz="1800" dirty="0"/>
              <a:t> района Митино» наделено полномочиями в осуществлении капитального ремонта общего имущества собственников МКД, о чем внесено соответствующее изменение в устав учреждения. ГБУ «</a:t>
            </a:r>
            <a:r>
              <a:rPr lang="ru-RU" sz="1800" dirty="0" err="1"/>
              <a:t>Жилищник</a:t>
            </a:r>
            <a:r>
              <a:rPr lang="ru-RU" sz="1800" dirty="0"/>
              <a:t> района Митино» включено в реестр квалифицированных подрядных организаций Фонда капитального ремонта города </a:t>
            </a:r>
            <a:r>
              <a:rPr lang="ru-RU" sz="1800" dirty="0" smtClean="0"/>
              <a:t>Москвы.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74" y="3297520"/>
            <a:ext cx="4404651" cy="32977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013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24662" y="6312172"/>
            <a:ext cx="1981200" cy="365760"/>
          </a:xfrm>
          <a:effectLst>
            <a:softEdge rad="63500"/>
          </a:effectLst>
        </p:spPr>
        <p:txBody>
          <a:bodyPr/>
          <a:lstStyle/>
          <a:p>
            <a:pPr algn="r"/>
            <a:fld id="{B19B0651-EE4F-4900-A07F-96A6BFA9D0F0}" type="slidenum">
              <a:rPr lang="ru-RU" smtClean="0">
                <a:solidFill>
                  <a:prstClr val="black"/>
                </a:solidFill>
              </a:rPr>
              <a:pPr algn="r"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256799" y="1079329"/>
            <a:ext cx="8536487" cy="1633992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В 2022 году ГБУ «</a:t>
            </a:r>
            <a:r>
              <a:rPr lang="ru-RU" sz="1800" dirty="0" err="1"/>
              <a:t>Жилищник</a:t>
            </a:r>
            <a:r>
              <a:rPr lang="ru-RU" sz="1800" dirty="0"/>
              <a:t> района Митино» выполнял работы по разработке проектно-сметной документации и по капитальному ремонту общего имущества в 3-х многоквартирных домах в районе Северное Тушино, 1 многоквартирный дом в районе Щукино, и 1 многоквартирный дом в районе Южное </a:t>
            </a:r>
            <a:r>
              <a:rPr lang="ru-RU" sz="1800" dirty="0" smtClean="0"/>
              <a:t>Тушино.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81127" y="557017"/>
            <a:ext cx="8443664" cy="52231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713321"/>
            <a:ext cx="7956376" cy="38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44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00392" y="6336553"/>
            <a:ext cx="594320" cy="465152"/>
          </a:xfrm>
        </p:spPr>
        <p:txBody>
          <a:bodyPr/>
          <a:lstStyle/>
          <a:p>
            <a:pPr algn="r"/>
            <a:fld id="{B19B0651-EE4F-4900-A07F-96A6BFA9D0F0}" type="slidenum">
              <a:rPr lang="ru-RU" smtClean="0">
                <a:solidFill>
                  <a:prstClr val="black"/>
                </a:solidFill>
              </a:rPr>
              <a:pPr algn="r"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251520" y="1124743"/>
            <a:ext cx="8443192" cy="131563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800" dirty="0" smtClean="0"/>
              <a:t>В 20</a:t>
            </a:r>
            <a:r>
              <a:rPr lang="en-US" sz="1800" dirty="0" smtClean="0"/>
              <a:t>2</a:t>
            </a:r>
            <a:r>
              <a:rPr lang="ru-RU" sz="1800" dirty="0" smtClean="0"/>
              <a:t>2 </a:t>
            </a:r>
            <a:r>
              <a:rPr lang="ru-RU" sz="1800" dirty="0"/>
              <a:t>году в соответствии с Региональной программой капитального ремонта многоквартирных домов города Москвы выполнены работы по капитальному ремонту лифтов; проведены работы в </a:t>
            </a:r>
            <a:r>
              <a:rPr lang="en-US" sz="1800" b="1" dirty="0" smtClean="0"/>
              <a:t>1</a:t>
            </a:r>
            <a:r>
              <a:rPr lang="ru-RU" sz="1800" b="1" dirty="0" smtClean="0"/>
              <a:t>3</a:t>
            </a:r>
            <a:r>
              <a:rPr lang="ru-RU" sz="1800" dirty="0" smtClean="0"/>
              <a:t> </a:t>
            </a:r>
            <a:r>
              <a:rPr lang="ru-RU" sz="1800" dirty="0"/>
              <a:t>МКД, заменено </a:t>
            </a:r>
            <a:r>
              <a:rPr lang="ru-RU" sz="1800" b="1" dirty="0" smtClean="0"/>
              <a:t>118</a:t>
            </a:r>
            <a:r>
              <a:rPr lang="ru-RU" sz="1800" dirty="0" smtClean="0"/>
              <a:t> лифтов.</a:t>
            </a:r>
            <a:endParaRPr lang="ru-RU" sz="1800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79349" y="404664"/>
            <a:ext cx="8443664" cy="52231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421938"/>
            <a:ext cx="2949792" cy="39330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" y="2421938"/>
            <a:ext cx="2947445" cy="39330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01008"/>
            <a:ext cx="3372904" cy="16864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9627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3610744" cy="828328"/>
          </a:xfrm>
        </p:spPr>
        <p:txBody>
          <a:bodyPr/>
          <a:lstStyle/>
          <a:p>
            <a:r>
              <a:rPr lang="ru-RU" b="1" dirty="0" smtClean="0"/>
              <a:t>Основная цель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9012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-Управление многоквартирными домами;</a:t>
            </a:r>
          </a:p>
          <a:p>
            <a:r>
              <a:rPr lang="ru-RU" dirty="0"/>
              <a:t>-Капитальный ремонт многоквартирных домов;</a:t>
            </a:r>
          </a:p>
          <a:p>
            <a:r>
              <a:rPr lang="ru-RU" dirty="0"/>
              <a:t>-Содержание дворовых территорий;</a:t>
            </a:r>
          </a:p>
          <a:p>
            <a:r>
              <a:rPr lang="ru-RU" dirty="0"/>
              <a:t>-Содержание объектов дорожного хозяйства;</a:t>
            </a:r>
          </a:p>
          <a:p>
            <a:r>
              <a:rPr lang="ru-RU" dirty="0"/>
              <a:t>-Содержание объектов озеленения I-II категории;</a:t>
            </a:r>
          </a:p>
          <a:p>
            <a:r>
              <a:rPr lang="ru-RU" dirty="0"/>
              <a:t>-Содержание катка с искусственным льдом;</a:t>
            </a:r>
          </a:p>
          <a:p>
            <a:r>
              <a:rPr lang="ru-RU" dirty="0"/>
              <a:t>-Содержание диспетчерских района Митино;</a:t>
            </a:r>
          </a:p>
          <a:p>
            <a:r>
              <a:rPr lang="ru-RU" dirty="0"/>
              <a:t>-Содержание подъемных платформ для инвалидов;</a:t>
            </a:r>
          </a:p>
          <a:p>
            <a:r>
              <a:rPr lang="ru-RU" dirty="0"/>
              <a:t>-Уборка бесхозяйных территорий</a:t>
            </a:r>
          </a:p>
          <a:p>
            <a:r>
              <a:rPr lang="ru-RU" dirty="0"/>
              <a:t>-Благоустройство дворовых и школьных территорий.</a:t>
            </a:r>
          </a:p>
          <a:p>
            <a:r>
              <a:rPr lang="ru-RU" dirty="0"/>
              <a:t>-Осуществление мероприятий по гражданской обороне.</a:t>
            </a:r>
          </a:p>
          <a:p>
            <a:pPr marL="0" indent="0">
              <a:buNone/>
            </a:pPr>
            <a:r>
              <a:rPr lang="ru-RU" dirty="0"/>
              <a:t>С весны 2015 года учреждение полностью перешло на работу своими силами.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2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4800"/>
            <a:ext cx="8443664" cy="8382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Расширение сферы деятельности</a:t>
            </a:r>
            <a:endParaRPr lang="ru-RU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>
                <a:solidFill>
                  <a:prstClr val="black"/>
                </a:solidFill>
              </a:rPr>
              <a:pPr algn="r"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539552" y="1358224"/>
            <a:ext cx="7884332" cy="13796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600" dirty="0"/>
              <a:t>По состоянию на </a:t>
            </a:r>
            <a:r>
              <a:rPr lang="ru-RU" sz="1600" dirty="0" smtClean="0"/>
              <a:t>31.12.2021г</a:t>
            </a:r>
            <a:r>
              <a:rPr lang="ru-RU" sz="1600" dirty="0"/>
              <a:t>. с</a:t>
            </a:r>
            <a:r>
              <a:rPr lang="ru-RU" sz="1600" b="1" dirty="0"/>
              <a:t> </a:t>
            </a:r>
            <a:r>
              <a:rPr lang="ru-RU" sz="1600" b="1" dirty="0" smtClean="0"/>
              <a:t>100 </a:t>
            </a:r>
            <a:r>
              <a:rPr lang="ru-RU" sz="1600" dirty="0" smtClean="0"/>
              <a:t>собственниками </a:t>
            </a:r>
            <a:r>
              <a:rPr lang="ru-RU" sz="1600" dirty="0"/>
              <a:t>помещений в посёлке Рождествено заключены договоры на предоставление услуг по аварийному обслуживанию, </a:t>
            </a:r>
            <a:r>
              <a:rPr lang="ru-RU" sz="1600" dirty="0" smtClean="0"/>
              <a:t>санитарному </a:t>
            </a:r>
            <a:r>
              <a:rPr lang="ru-RU" sz="1600" dirty="0"/>
              <a:t>содержанию </a:t>
            </a:r>
            <a:r>
              <a:rPr lang="ru-RU" sz="1600" dirty="0" smtClean="0"/>
              <a:t>территории, а </a:t>
            </a:r>
            <a:r>
              <a:rPr lang="ru-RU" sz="1600" dirty="0"/>
              <a:t>также </a:t>
            </a:r>
            <a:r>
              <a:rPr lang="ru-RU" sz="1600" b="1" dirty="0" smtClean="0"/>
              <a:t>57</a:t>
            </a:r>
            <a:r>
              <a:rPr lang="ru-RU" sz="1600" dirty="0" smtClean="0"/>
              <a:t> договоров, </a:t>
            </a:r>
            <a:r>
              <a:rPr lang="ru-RU" sz="1600" dirty="0"/>
              <a:t>приносящих дополнительный доход </a:t>
            </a:r>
            <a:r>
              <a:rPr lang="ru-RU" sz="1600" dirty="0" smtClean="0"/>
              <a:t>учреждению.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4" y="2737864"/>
            <a:ext cx="7236972" cy="36184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382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358"/>
            <a:ext cx="8229600" cy="121173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собственниками помещений,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ТСЖ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ЖСК по обеспечению содержания жилищного фонда, содержания общего имущества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740793"/>
            <a:ext cx="5194920" cy="4475727"/>
          </a:xfrm>
        </p:spPr>
        <p:txBody>
          <a:bodyPr>
            <a:normAutofit fontScale="40000" lnSpcReduction="20000"/>
          </a:bodyPr>
          <a:lstStyle/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управлении ГБУ «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многоквартирных домов.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домах (за исключением ЖСК и ТСЖ) созданы советы МКД, активно сотрудничающие с управляющей организацией.</a:t>
            </a:r>
          </a:p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проводятся встречи с жителями, непрерывно ведется приём граждан, а также, сотрудники ГБУ «</a:t>
            </a:r>
            <a:r>
              <a:rPr lang="ru-RU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постоянно присутствуют на территории для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оперативности решения возникающих вопросов.</a:t>
            </a:r>
          </a:p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</a:pP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собственникам оказывается помощь в проведении общих собраний по интересующим их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вопросам, в том числе связанным с капитальным ремонтом общего имущества.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31</a:t>
            </a:fld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73058"/>
            <a:ext cx="2996738" cy="4256116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9207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030"/>
            <a:ext cx="8229600" cy="7076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обращениями граждан, в том числе направленными на портал «Наш город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971600" y="4835134"/>
            <a:ext cx="7704856" cy="17089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получены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11 083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обращений граждан (это на 0,8% меньше, чем в 2021 году), в том числе: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портал «Наш город»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6 450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(снижение на 7,1%);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письменном виде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3 005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(увеличение на 7,5%);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сайт ГБУ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1 505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(увеличение на 18,9%);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портал ГИС ЖКХ 65 (снижение на 15,6%);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портал «Электронный дом» 58 (снижение на 37%).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3528" y="6356350"/>
            <a:ext cx="8352928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32</a:t>
            </a:fld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9" y="1331749"/>
            <a:ext cx="7409041" cy="3503385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827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854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неплательщиками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1738064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17468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ведет активную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-исковую работу по взысканию задолженности за жилищно-коммунальные услуги с населения. Разработан комплексный план мероприятий по взысканию задолженности за ЖКУ.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5068479"/>
            <a:ext cx="8291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представителями ФССП по СЗАО г. Москвы с участием сотрудников ГБУ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эвакуировано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транспортных средства у граждан, в отношении которых было возбуждено исполнительное производство по взысканию задолженности за ЖКУ. Задолженность по указанным исполнительным производствам полностью погашена.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751"/>
          <a:stretch/>
        </p:blipFill>
        <p:spPr>
          <a:xfrm>
            <a:off x="2597501" y="2046186"/>
            <a:ext cx="3948998" cy="29794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7120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854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неплательщиками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1738064" cy="365125"/>
          </a:xfrm>
          <a:prstGeom prst="rect">
            <a:avLst/>
          </a:prstGeom>
          <a:effectLst>
            <a:softEdge rad="63500"/>
          </a:effectLst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918147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года регулярно осуществлялся обход квартир неплательщиков сотрудниками учреждения при непосредственном участии руководства, с целью проведения разъяснительных бесед и личного вручения претензионных писем, а также разнос претензий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почтовым ящикам и размещение постеров о неплательщиках на информационных стендах в подъездах.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10667" r="21716" b="11613"/>
          <a:stretch/>
        </p:blipFill>
        <p:spPr>
          <a:xfrm>
            <a:off x="3212127" y="2581880"/>
            <a:ext cx="2719745" cy="2774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7" y="2251863"/>
            <a:ext cx="2575631" cy="34341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" y="2257038"/>
            <a:ext cx="2571750" cy="3429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25421" y="586260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сбор за 2022 год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100,11%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показатель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СЗАО –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99,94%).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67" y="363863"/>
            <a:ext cx="8229600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оформление, вывешивание государственных флагов Российской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и флагов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479736" y="4149080"/>
            <a:ext cx="3340736" cy="20266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концепции освещения столицы в осенне-зимний период к празднованию Нового года и Рождества Христова ГБУ «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гирляндами, баннерами и иной новогодней атрибутикой были украшены все занимаемые помещения, производственная база, все катки и множество деревьев на территории района.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8135816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35</a:t>
            </a:fld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11" y="1534276"/>
            <a:ext cx="4618856" cy="2596838"/>
          </a:xfr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4" y="1484784"/>
            <a:ext cx="3139984" cy="210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зданиях района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праздников и праздников города Москвы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вывешиваются Государственные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флаги и флаги города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Москвы.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4" y="3669219"/>
            <a:ext cx="5040560" cy="267302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38241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7109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 на предприятии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924944"/>
            <a:ext cx="3960440" cy="316835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учреждение заняло 1 место на Московском городском смотре-конкурсе на лучшую организацию работы в области охраны труда на втором уровне в Северо-Западном административном округе города Москвы в номинации «Лучшая организация города Москвы в области охраны труда среди организаций бюджетной сферы (с численностью работников более 350 человек)».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1738064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40" y="2599117"/>
            <a:ext cx="4355976" cy="3160814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57200" y="1412776"/>
            <a:ext cx="8229600" cy="100811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ГБУ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функционирует система управления охраной труда. Проводятся все необходимые виды обучения руководителей и специалистов.</a:t>
            </a:r>
          </a:p>
          <a:p>
            <a:pPr marL="0" indent="0">
              <a:lnSpc>
                <a:spcPct val="120000"/>
              </a:lnSpc>
              <a:buFont typeface="Wingdings 3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Font typeface="Wingdings 3"/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66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67544" y="6356350"/>
            <a:ext cx="8280920" cy="365760"/>
          </a:xfrm>
        </p:spPr>
        <p:txBody>
          <a:bodyPr/>
          <a:lstStyle/>
          <a:p>
            <a:pPr algn="r"/>
            <a:fld id="{B19B0651-EE4F-4900-A07F-96A6BFA9D0F0}" type="slidenum">
              <a:rPr lang="ru-RU" smtClean="0">
                <a:solidFill>
                  <a:prstClr val="black"/>
                </a:solidFill>
              </a:rPr>
              <a:pPr algn="r"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539361" y="2636912"/>
            <a:ext cx="8209103" cy="3072043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7FD13B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принимало активное участие в организации голосования на выборах депутатов представительного органа местного самоуправления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7FD13B"/>
              </a:buClr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чистоты и порядка на территории района, в том числе в местах проведения встреч с избирателями, на избирательных участках;</a:t>
            </a:r>
          </a:p>
          <a:p>
            <a:pPr marL="0" lvl="0" indent="0">
              <a:spcBef>
                <a:spcPts val="0"/>
              </a:spcBef>
              <a:buClr>
                <a:srgbClr val="7FD13B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выполнение замечаний и пожеланий жителей в части содержания и обслуживания многоквартирных домов и придомовых территорий района;</a:t>
            </a:r>
          </a:p>
          <a:p>
            <a:pPr marL="0" lvl="0" indent="0">
              <a:spcBef>
                <a:spcPts val="0"/>
              </a:spcBef>
              <a:buClr>
                <a:srgbClr val="7FD13B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работы аварийных бригад на избирательных участках.</a:t>
            </a:r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6" y="872715"/>
            <a:ext cx="9114454" cy="141675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05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142" y="284609"/>
            <a:ext cx="8229600" cy="48743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в области ГО и ЧС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697579"/>
            <a:ext cx="84352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соревнованиях в г. Москве на первенство между нештатными формированиями гражданской обороны города, сформированные от учреждения звено связи заняло второе место. Победителям вручены от Департамента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ГОЧСиПБ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Москвы кубки, медали и грамоты.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32" y="2051794"/>
            <a:ext cx="2932956" cy="2199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5" y="2051795"/>
            <a:ext cx="3635896" cy="21997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67" y="4363737"/>
            <a:ext cx="1651209" cy="23350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06" y="4363737"/>
            <a:ext cx="1650779" cy="23350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27" y="4589765"/>
            <a:ext cx="2296029" cy="16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24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142" y="497094"/>
            <a:ext cx="8229600" cy="487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машиномест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8291264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39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32867" y="1799372"/>
            <a:ext cx="41275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263652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2022 году проводилась активная работа по реализации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машиномест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находящихся в оперативном управлении ГБУ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Митино», в четырех многоуровневых паркингах, расположенных по адресам: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Барышиха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ул., д.45, Волоцкой пер., д. 3, Генерала Белобородова, д.38, Дубравная ул., д.53.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2636520" algn="l"/>
              </a:tabLs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263652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течение года было заключено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541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договор купли-продажи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машиномест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общую сумму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103,02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млн. рублей.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8126"/>
            <a:ext cx="3635178" cy="52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7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332656"/>
            <a:ext cx="8856984" cy="63367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января 2022г.: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управлении ГБУ «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находятся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многоквартирных домов;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эксплуатации находятся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социальных дома;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 прошедший год с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собственниками помещений в посёлке Рождествено заключены договоры на предоставление услуг по аварийному обслуживанию, вывозу ТБО и КГМ, санитарному содержанию территории;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данный момент на балансе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содержатся: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262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дворовых территорий общей площадью 2 615 896,7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266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детских площадки,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спортивных площадок,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озеленённых территории,</a:t>
            </a: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дорожного хозяйства 3 и 5 категорий общей площадью 473 244,47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Фактическая численность сотрудников на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31.12.2022г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1 101 чел.</a:t>
            </a:r>
          </a:p>
        </p:txBody>
      </p:sp>
    </p:spTree>
    <p:extLst>
      <p:ext uri="{BB962C8B-B14F-4D97-AF65-F5344CB8AC3E}">
        <p14:creationId xmlns:p14="http://schemas.microsoft.com/office/powerpoint/2010/main" val="3545523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142" y="497094"/>
            <a:ext cx="8229600" cy="487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Братская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8291264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40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6017" y="1124744"/>
            <a:ext cx="8308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263652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Сотрудники учреждения в прошедшем году принимали активное участие в работах по восстановлению коммунальной инфраструктуры на территории Донецкой и Луганской Народных Республик.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3" y="2279278"/>
            <a:ext cx="3057804" cy="4077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20" y="2279278"/>
            <a:ext cx="2293353" cy="40770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40" y="3062682"/>
            <a:ext cx="3528392" cy="26462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60255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0942" y="260648"/>
            <a:ext cx="85021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образования в 2014 году ГБУ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Митино» продолжает динамично развиваться, соответствуя высоким требованиям современности. Учреждение обладает всем необходимым для успешного осуществления уставной деятельности: мощной материально-технической базой и высококвалифицированными сотрудниками. Сплочённый коллектив в постоянном взаимодействии с управой района и Советом муниципальных депутатов прилагает все усилия для обеспечения условий комфортного и безопасного проживания жителям района Митино.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2"/>
          <a:stretch/>
        </p:blipFill>
        <p:spPr>
          <a:xfrm>
            <a:off x="325743" y="3043598"/>
            <a:ext cx="8497315" cy="334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4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lang="ru-RU" sz="1400" dirty="0"/>
              <a:t>© </a:t>
            </a:r>
            <a:r>
              <a:rPr lang="ru-RU" sz="1400" b="1" dirty="0" smtClean="0"/>
              <a:t>ГБУ «</a:t>
            </a:r>
            <a:r>
              <a:rPr lang="ru-RU" sz="1400" b="1" dirty="0" err="1" smtClean="0"/>
              <a:t>Жилищник</a:t>
            </a:r>
            <a:r>
              <a:rPr lang="ru-RU" sz="1400" b="1" dirty="0" smtClean="0"/>
              <a:t> района Митино», 2023 год</a:t>
            </a:r>
            <a:endParaRPr lang="ru-RU" sz="1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35" y="1412776"/>
            <a:ext cx="4829929" cy="3719555"/>
          </a:xfrm>
          <a:effectLst>
            <a:softEdge rad="63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1738064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42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76672"/>
            <a:ext cx="8587680" cy="666328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25826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23000">
              <a:schemeClr val="accent1">
                <a:lumMod val="75000"/>
              </a:schemeClr>
            </a:gs>
            <a:gs pos="700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38599"/>
            <a:ext cx="8075240" cy="75815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Лицензирование деятельности </a:t>
            </a:r>
            <a:br>
              <a:rPr lang="ru-RU" sz="2800" b="1" dirty="0" smtClean="0"/>
            </a:br>
            <a:r>
              <a:rPr lang="ru-RU" sz="2800" b="1" dirty="0" smtClean="0"/>
              <a:t>и вступление в СРО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712139"/>
            <a:ext cx="8784976" cy="136815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Предпринимательская </a:t>
            </a:r>
            <a:r>
              <a:rPr lang="ru-RU" sz="2000" dirty="0"/>
              <a:t>деятельность </a:t>
            </a:r>
            <a:endParaRPr lang="ru-RU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ГБУ «</a:t>
            </a:r>
            <a:r>
              <a:rPr lang="ru-RU" sz="2000" dirty="0" err="1"/>
              <a:t>Жилищник</a:t>
            </a:r>
            <a:r>
              <a:rPr lang="ru-RU" sz="2000" dirty="0"/>
              <a:t> района Митино» </a:t>
            </a:r>
            <a:r>
              <a:rPr lang="ru-RU" sz="2000" dirty="0" smtClean="0"/>
              <a:t>лицензирована.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Учреждение является членом саморегулируемых организаций.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467544" y="6356350"/>
            <a:ext cx="828092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4" y="3212976"/>
            <a:ext cx="2231979" cy="3167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/>
          <a:stretch/>
        </p:blipFill>
        <p:spPr>
          <a:xfrm>
            <a:off x="6273036" y="3212976"/>
            <a:ext cx="2217011" cy="31661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53" y="3212976"/>
            <a:ext cx="2225493" cy="31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7344420" cy="756320"/>
          </a:xfrm>
        </p:spPr>
        <p:txBody>
          <a:bodyPr/>
          <a:lstStyle/>
          <a:p>
            <a:r>
              <a:rPr lang="ru-RU" b="1" dirty="0"/>
              <a:t>Производственные </a:t>
            </a:r>
            <a:r>
              <a:rPr lang="ru-RU" b="1" dirty="0" smtClean="0"/>
              <a:t>площади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27404"/>
            <a:ext cx="8291264" cy="129614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В оперативном управлении ГБУ «</a:t>
            </a:r>
            <a:r>
              <a:rPr lang="ru-RU" dirty="0" err="1"/>
              <a:t>Жилищник</a:t>
            </a:r>
            <a:r>
              <a:rPr lang="ru-RU" dirty="0"/>
              <a:t> района Митино» находится более </a:t>
            </a:r>
            <a:r>
              <a:rPr lang="ru-RU" b="1" dirty="0"/>
              <a:t>9000</a:t>
            </a:r>
            <a:r>
              <a:rPr lang="ru-RU" dirty="0"/>
              <a:t> квадратных метров площадей, располагающихся по </a:t>
            </a:r>
            <a:r>
              <a:rPr lang="ru-RU" b="1" dirty="0" smtClean="0"/>
              <a:t>28</a:t>
            </a:r>
            <a:r>
              <a:rPr lang="ru-RU" dirty="0" smtClean="0"/>
              <a:t> </a:t>
            </a:r>
            <a:r>
              <a:rPr lang="ru-RU" dirty="0"/>
              <a:t>адресам.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48" y="2323548"/>
            <a:ext cx="6084168" cy="43157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1580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533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Производственная база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ГБУ «</a:t>
            </a:r>
            <a:r>
              <a:rPr lang="ru-RU" sz="2400" b="1" dirty="0" err="1"/>
              <a:t>Жилищник</a:t>
            </a:r>
            <a:r>
              <a:rPr lang="ru-RU" sz="2400" b="1" dirty="0"/>
              <a:t> района Митино»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52754" y="6309320"/>
            <a:ext cx="8747485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7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26187" y="1345136"/>
            <a:ext cx="3891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Обустроена в 2015 году на земельном участке площадью </a:t>
            </a:r>
            <a:r>
              <a:rPr lang="ru-RU" sz="1600" b="1" dirty="0" smtClean="0"/>
              <a:t>2,4 га </a:t>
            </a:r>
            <a:r>
              <a:rPr lang="ru-RU" sz="1600" dirty="0" smtClean="0"/>
              <a:t>на улице Генерала Белобородова, владение 48.</a:t>
            </a:r>
          </a:p>
          <a:p>
            <a:pPr algn="ctr"/>
            <a:r>
              <a:rPr lang="ru-RU" sz="1600" dirty="0" smtClean="0"/>
              <a:t> </a:t>
            </a:r>
            <a:r>
              <a:rPr lang="ru-RU" sz="1600" dirty="0"/>
              <a:t>На производственной базе размещены </a:t>
            </a:r>
            <a:r>
              <a:rPr lang="ru-RU" sz="1600" b="1" dirty="0" smtClean="0"/>
              <a:t>114</a:t>
            </a:r>
            <a:r>
              <a:rPr lang="ru-RU" sz="1600" dirty="0" smtClean="0"/>
              <a:t> единиц </a:t>
            </a:r>
            <a:r>
              <a:rPr lang="ru-RU" sz="1600" dirty="0"/>
              <a:t>уборочной и специальной техники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11" y="1243409"/>
            <a:ext cx="2376266" cy="17418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1" y="1243408"/>
            <a:ext cx="2228516" cy="16713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99446"/>
            <a:ext cx="2418307" cy="18137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88" y="4769358"/>
            <a:ext cx="2393521" cy="17951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10" y="3202596"/>
            <a:ext cx="2414107" cy="1810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33" y="4703015"/>
            <a:ext cx="2481979" cy="18614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41" y="3196200"/>
            <a:ext cx="2422635" cy="18169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839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80928"/>
            <a:ext cx="8208912" cy="990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располагается общежитие для наших сотрудников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оснащённое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необходимым для комфортного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:\Downloads\WhatsApp Image 2019-02-12 at 12.36.18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46" y="3983196"/>
            <a:ext cx="2808560" cy="217900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Рисунок 5" descr="D:\Downloads\WhatsApp Image 2019-02-12 at 15.43.5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83196"/>
            <a:ext cx="2780445" cy="21669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" name="Рисунок 6" descr="D:\Downloads\WhatsApp Image 2019-02-12 at 11.57.54 (2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46" y="745903"/>
            <a:ext cx="2808560" cy="222408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8" name="Рисунок 7" descr="D:\Downloads\WhatsApp Image 2019-02-12 at 12.36.18 (3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46830"/>
            <a:ext cx="2780445" cy="22371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5030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87171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На территории бытового городка </a:t>
            </a:r>
            <a:r>
              <a:rPr lang="ru-RU" sz="2000" dirty="0"/>
              <a:t>располагаются автомобильная база, ремонтная зона, мойка автомобилей, склад запчастей, склад отдела материального обеспечения, склад реагентов, коммунальная </a:t>
            </a:r>
            <a:r>
              <a:rPr lang="ru-RU" sz="2000" dirty="0" smtClean="0"/>
              <a:t>техника.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11560" y="6356350"/>
            <a:ext cx="8064896" cy="365760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9</a:t>
            </a:fld>
            <a:endParaRPr lang="ru-RU" dirty="0"/>
          </a:p>
        </p:txBody>
      </p:sp>
      <p:pic>
        <p:nvPicPr>
          <p:cNvPr id="10" name="Рисунок 9" descr="D:\Downloads\WhatsApp Image 2019-02-12 at 15.01.42 (1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57" y="3934643"/>
            <a:ext cx="2746063" cy="23690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1" name="Рисунок 10" descr="D:\Downloads\WhatsApp Image 2019-02-12 at 15.01.4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2651787" cy="233096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2" name="Рисунок 11" descr="D:\Downloads\WhatsApp Image 2019-02-12 at 12.36.18 (5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4643"/>
            <a:ext cx="3443875" cy="23690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8" name="Рисунок 7" descr="D:\Downloads\WhatsApp Image 2019-02-12 at 15.01.44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56" y="404663"/>
            <a:ext cx="2746063" cy="23185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084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чет за осень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32475</TotalTime>
  <Words>2237</Words>
  <Application>Microsoft Office PowerPoint</Application>
  <PresentationFormat>Экран (4:3)</PresentationFormat>
  <Paragraphs>198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Impact</vt:lpstr>
      <vt:lpstr>Times New Roman</vt:lpstr>
      <vt:lpstr>Wingdings</vt:lpstr>
      <vt:lpstr>Wingdings 3</vt:lpstr>
      <vt:lpstr>ヒラギノ角ゴ Pro W3</vt:lpstr>
      <vt:lpstr>отчет за осень</vt:lpstr>
      <vt:lpstr>ОТЧЕТ директора ГБУ «Жилищник района Митино» на заседании совета депутатов муниципального округа Митино за 2022 ГОД</vt:lpstr>
      <vt:lpstr>Общая информация</vt:lpstr>
      <vt:lpstr>Основная цель</vt:lpstr>
      <vt:lpstr>Презентация PowerPoint</vt:lpstr>
      <vt:lpstr>Лицензирование деятельности  и вступление в СРО</vt:lpstr>
      <vt:lpstr>Производственные площади</vt:lpstr>
      <vt:lpstr>Производственная база  ГБУ «Жилищник района Митино» </vt:lpstr>
      <vt:lpstr>Также располагается общежитие для наших сотрудников на 480 человек, оснащённое всем необходимым для комфортного проживания. </vt:lpstr>
      <vt:lpstr>На территории бытового городка располагаются автомобильная база, ремонтная зона, мойка автомобилей, склад запчастей, склад отдела материального обеспечения, склад реагентов, коммунальная техника.</vt:lpstr>
      <vt:lpstr>На производственной базе располагается также собственная аварийная служба, оснащённая необходимыми техникой, оборудованием и аварийным запасом материалов.</vt:lpstr>
      <vt:lpstr>Выполнение государственного задания и плана финансово-хозяйственной деятельности</vt:lpstr>
      <vt:lpstr>Работа по содержанию многоквартирных домов.</vt:lpstr>
      <vt:lpstr>Содержание и уборка территории</vt:lpstr>
      <vt:lpstr>Презентация PowerPoint</vt:lpstr>
      <vt:lpstr>Благоустройство дворовых территорий</vt:lpstr>
      <vt:lpstr>Ремонт АБП «большими картами»</vt:lpstr>
      <vt:lpstr>Благоустройство знаковых объектов</vt:lpstr>
      <vt:lpstr>Презентация PowerPoint</vt:lpstr>
      <vt:lpstr>Работы в рамках текущей эксплуатации и озеленения</vt:lpstr>
      <vt:lpstr>Благоустройство территорий образовательных учреждений</vt:lpstr>
      <vt:lpstr>Ремонт подъездов в жилых домах</vt:lpstr>
      <vt:lpstr>Объединённая диспетчерская служба</vt:lpstr>
      <vt:lpstr>Содержание и текущий ремонт оборудования для маломобильных граждан</vt:lpstr>
      <vt:lpstr>Ремонт квартир ветеранов ВОВ</vt:lpstr>
      <vt:lpstr>Подготовка жилого фонда и прочих объектов к эксплуатации в отопительный период 2021-2022г.г.</vt:lpstr>
      <vt:lpstr>Контроль за состоянием подвалов,  чердаков, подъездов домовладений</vt:lpstr>
      <vt:lpstr>Капитальный ремонт</vt:lpstr>
      <vt:lpstr>Капитальный ремонт</vt:lpstr>
      <vt:lpstr>Капитальный ремонт</vt:lpstr>
      <vt:lpstr>Расширение сферы деятельности</vt:lpstr>
      <vt:lpstr>Работа с собственниками помещений, ТСЖ и ЖСК по обеспечению содержания жилищного фонда, содержания общего имущества</vt:lpstr>
      <vt:lpstr>Работа с обращениями граждан, в том числе направленными на портал «Наш город»</vt:lpstr>
      <vt:lpstr>Работа с неплательщиками</vt:lpstr>
      <vt:lpstr>Работа с неплательщиками</vt:lpstr>
      <vt:lpstr>Праздничное оформление, вывешивание государственных флагов Российской Федерации и флагов города Москвы</vt:lpstr>
      <vt:lpstr>Охрана труда на предприятии</vt:lpstr>
      <vt:lpstr>Презентация PowerPoint</vt:lpstr>
      <vt:lpstr>Организация работы в области ГО и ЧС</vt:lpstr>
      <vt:lpstr>Реализация машиномест</vt:lpstr>
      <vt:lpstr>Братская помощь</vt:lpstr>
      <vt:lpstr>Презентация PowerPoint</vt:lpstr>
      <vt:lpstr>© ГБУ «Жилищник района Митино», 2023 год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ЦЕНТРАЛИЗОВАННОГО ПОРТАЛА    «НАШ ГОРОД. ПРОГРАММА РАЗВИТИЯ МОСКВЫ»</dc:title>
  <dc:creator>Байбарза Оксана Александровна</dc:creator>
  <cp:lastModifiedBy>Ruzin</cp:lastModifiedBy>
  <cp:revision>1352</cp:revision>
  <cp:lastPrinted>2021-02-01T11:34:50Z</cp:lastPrinted>
  <dcterms:created xsi:type="dcterms:W3CDTF">2012-11-02T04:13:26Z</dcterms:created>
  <dcterms:modified xsi:type="dcterms:W3CDTF">2023-02-09T07:05:53Z</dcterms:modified>
</cp:coreProperties>
</file>